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6"/>
  </p:notesMasterIdLst>
  <p:sldIdLst>
    <p:sldId id="293" r:id="rId3"/>
    <p:sldId id="289" r:id="rId4"/>
    <p:sldId id="294" r:id="rId5"/>
    <p:sldId id="295" r:id="rId6"/>
    <p:sldId id="296" r:id="rId7"/>
    <p:sldId id="299" r:id="rId8"/>
    <p:sldId id="297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4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32"/>
    <p:restoredTop sz="94656"/>
  </p:normalViewPr>
  <p:slideViewPr>
    <p:cSldViewPr snapToGrid="0" snapToObjects="1">
      <p:cViewPr varScale="1">
        <p:scale>
          <a:sx n="129" d="100"/>
          <a:sy n="129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6F41E-FFD0-1A49-AD06-ADEB4CDFE5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E6E13-3DE2-0040-80A8-8A2CECC03D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35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3550" y="720725"/>
            <a:ext cx="6397625" cy="359886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94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47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407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573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7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13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073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63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04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92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13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32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207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33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47" y="2130529"/>
            <a:ext cx="10363108" cy="41918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92" y="3886777"/>
            <a:ext cx="8534219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310942" indent="0" algn="ctr">
              <a:buNone/>
              <a:defRPr/>
            </a:lvl2pPr>
            <a:lvl3pPr marL="621883" indent="0" algn="ctr">
              <a:buNone/>
              <a:defRPr/>
            </a:lvl3pPr>
            <a:lvl4pPr marL="932825" indent="0" algn="ctr">
              <a:buNone/>
              <a:defRPr/>
            </a:lvl4pPr>
            <a:lvl5pPr marL="1243767" indent="0" algn="ctr">
              <a:buNone/>
              <a:defRPr/>
            </a:lvl5pPr>
            <a:lvl6pPr marL="1554709" indent="0" algn="ctr">
              <a:buNone/>
              <a:defRPr/>
            </a:lvl6pPr>
            <a:lvl7pPr marL="1865650" indent="0" algn="ctr">
              <a:buNone/>
              <a:defRPr/>
            </a:lvl7pPr>
            <a:lvl8pPr marL="2176592" indent="0" algn="ctr">
              <a:buNone/>
              <a:defRPr/>
            </a:lvl8pPr>
            <a:lvl9pPr marL="2487534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68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8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64753" y="1"/>
            <a:ext cx="524440" cy="63296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235" y="1"/>
            <a:ext cx="8360383" cy="63296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47" y="2130529"/>
            <a:ext cx="10363108" cy="41918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92" y="3886777"/>
            <a:ext cx="8534219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310942" indent="0" algn="ctr">
              <a:buNone/>
              <a:defRPr/>
            </a:lvl2pPr>
            <a:lvl3pPr marL="621883" indent="0" algn="ctr">
              <a:buNone/>
              <a:defRPr/>
            </a:lvl3pPr>
            <a:lvl4pPr marL="932825" indent="0" algn="ctr">
              <a:buNone/>
              <a:defRPr/>
            </a:lvl4pPr>
            <a:lvl5pPr marL="1243767" indent="0" algn="ctr">
              <a:buNone/>
              <a:defRPr/>
            </a:lvl5pPr>
            <a:lvl6pPr marL="1554709" indent="0" algn="ctr">
              <a:buNone/>
              <a:defRPr/>
            </a:lvl6pPr>
            <a:lvl7pPr marL="1865650" indent="0" algn="ctr">
              <a:buNone/>
              <a:defRPr/>
            </a:lvl7pPr>
            <a:lvl8pPr marL="2176592" indent="0" algn="ctr">
              <a:buNone/>
              <a:defRPr/>
            </a:lvl8pPr>
            <a:lvl9pPr marL="2487534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EEFCD35D-96C4-45C9-B483-6E16E85D5EE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08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B0953ADA-B2CB-4304-9A7D-9863B0C4BA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6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8" y="4406454"/>
            <a:ext cx="10363109" cy="523828"/>
          </a:xfrm>
        </p:spPr>
        <p:txBody>
          <a:bodyPr/>
          <a:lstStyle>
            <a:lvl1pPr algn="l">
              <a:defRPr sz="272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8" y="2906445"/>
            <a:ext cx="10363109" cy="1500008"/>
          </a:xfrm>
        </p:spPr>
        <p:txBody>
          <a:bodyPr anchor="b"/>
          <a:lstStyle>
            <a:lvl1pPr marL="0" indent="0">
              <a:buNone/>
              <a:defRPr sz="1360"/>
            </a:lvl1pPr>
            <a:lvl2pPr marL="310942" indent="0">
              <a:buNone/>
              <a:defRPr sz="1224"/>
            </a:lvl2pPr>
            <a:lvl3pPr marL="621883" indent="0">
              <a:buNone/>
              <a:defRPr sz="1088"/>
            </a:lvl3pPr>
            <a:lvl4pPr marL="932825" indent="0">
              <a:buNone/>
              <a:defRPr sz="952"/>
            </a:lvl4pPr>
            <a:lvl5pPr marL="1243767" indent="0">
              <a:buNone/>
              <a:defRPr sz="952"/>
            </a:lvl5pPr>
            <a:lvl6pPr marL="1554709" indent="0">
              <a:buNone/>
              <a:defRPr sz="952"/>
            </a:lvl6pPr>
            <a:lvl7pPr marL="1865650" indent="0">
              <a:buNone/>
              <a:defRPr sz="952"/>
            </a:lvl7pPr>
            <a:lvl8pPr marL="2176592" indent="0">
              <a:buNone/>
              <a:defRPr sz="952"/>
            </a:lvl8pPr>
            <a:lvl9pPr marL="2487534" indent="0">
              <a:buNone/>
              <a:defRPr sz="95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-1050" r="21267" b="45401"/>
          <a:stretch/>
        </p:blipFill>
        <p:spPr>
          <a:xfrm>
            <a:off x="618450" y="6221016"/>
            <a:ext cx="773029" cy="5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7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5" y="1308548"/>
            <a:ext cx="539794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013" y="1308548"/>
            <a:ext cx="539975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42606CA1-61ED-4EE5-9723-5CECE11DA11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5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74955"/>
            <a:ext cx="10971531" cy="41918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5" y="1534558"/>
            <a:ext cx="5387077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5" y="2175158"/>
            <a:ext cx="5387077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77" y="1534558"/>
            <a:ext cx="5388889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77" y="2175158"/>
            <a:ext cx="5388889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F09391A5-6576-4B47-96D9-F2E809EBDC0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5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FFE2B075-25FB-4690-9DC5-084E231EC77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72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B4E623CD-04BE-4E87-A77E-8C2B072C847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90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1120689"/>
            <a:ext cx="401088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80" y="273515"/>
            <a:ext cx="6815787" cy="5853196"/>
          </a:xfrm>
        </p:spPr>
        <p:txBody>
          <a:bodyPr/>
          <a:lstStyle>
            <a:lvl1pPr>
              <a:defRPr sz="2176"/>
            </a:lvl1pPr>
            <a:lvl2pPr>
              <a:defRPr sz="1904"/>
            </a:lvl2pPr>
            <a:lvl3pPr>
              <a:defRPr sz="1632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5" y="1435228"/>
            <a:ext cx="4010883" cy="4691482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C5FF6192-73E6-4C42-B0B8-96BAA447E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5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06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2" y="5052091"/>
            <a:ext cx="731556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232" y="613248"/>
            <a:ext cx="7315563" cy="4114224"/>
          </a:xfrm>
        </p:spPr>
        <p:txBody>
          <a:bodyPr/>
          <a:lstStyle>
            <a:lvl1pPr marL="0" indent="0">
              <a:buNone/>
              <a:defRPr sz="2176"/>
            </a:lvl1pPr>
            <a:lvl2pPr marL="310942" indent="0">
              <a:buNone/>
              <a:defRPr sz="1904"/>
            </a:lvl2pPr>
            <a:lvl3pPr marL="621883" indent="0">
              <a:buNone/>
              <a:defRPr sz="1632"/>
            </a:lvl3pPr>
            <a:lvl4pPr marL="932825" indent="0">
              <a:buNone/>
              <a:defRPr sz="1360"/>
            </a:lvl4pPr>
            <a:lvl5pPr marL="1243767" indent="0">
              <a:buNone/>
              <a:defRPr sz="1360"/>
            </a:lvl5pPr>
            <a:lvl6pPr marL="1554709" indent="0">
              <a:buNone/>
              <a:defRPr sz="1360"/>
            </a:lvl6pPr>
            <a:lvl7pPr marL="1865650" indent="0">
              <a:buNone/>
              <a:defRPr sz="1360"/>
            </a:lvl7pPr>
            <a:lvl8pPr marL="2176592" indent="0">
              <a:buNone/>
              <a:defRPr sz="1360"/>
            </a:lvl8pPr>
            <a:lvl9pPr marL="2487534" indent="0">
              <a:buNone/>
              <a:defRPr sz="136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232" y="5366630"/>
            <a:ext cx="7315563" cy="806146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7ABE4EFD-0C30-491C-9D95-D5A6A1F4359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71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3999F490-10D8-4E37-8D7A-E8248FF69D2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6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64753" y="1"/>
            <a:ext cx="524440" cy="63296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235" y="1"/>
            <a:ext cx="8360383" cy="63296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6D14083C-334A-4F3E-AF83-34C383A38D6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710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8" y="4406454"/>
            <a:ext cx="10363109" cy="523828"/>
          </a:xfrm>
        </p:spPr>
        <p:txBody>
          <a:bodyPr/>
          <a:lstStyle>
            <a:lvl1pPr algn="l">
              <a:defRPr sz="272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8" y="2906445"/>
            <a:ext cx="10363109" cy="1500008"/>
          </a:xfrm>
        </p:spPr>
        <p:txBody>
          <a:bodyPr anchor="b"/>
          <a:lstStyle>
            <a:lvl1pPr marL="0" indent="0">
              <a:buNone/>
              <a:defRPr sz="1360"/>
            </a:lvl1pPr>
            <a:lvl2pPr marL="310942" indent="0">
              <a:buNone/>
              <a:defRPr sz="1224"/>
            </a:lvl2pPr>
            <a:lvl3pPr marL="621883" indent="0">
              <a:buNone/>
              <a:defRPr sz="1088"/>
            </a:lvl3pPr>
            <a:lvl4pPr marL="932825" indent="0">
              <a:buNone/>
              <a:defRPr sz="952"/>
            </a:lvl4pPr>
            <a:lvl5pPr marL="1243767" indent="0">
              <a:buNone/>
              <a:defRPr sz="952"/>
            </a:lvl5pPr>
            <a:lvl6pPr marL="1554709" indent="0">
              <a:buNone/>
              <a:defRPr sz="952"/>
            </a:lvl6pPr>
            <a:lvl7pPr marL="1865650" indent="0">
              <a:buNone/>
              <a:defRPr sz="952"/>
            </a:lvl7pPr>
            <a:lvl8pPr marL="2176592" indent="0">
              <a:buNone/>
              <a:defRPr sz="952"/>
            </a:lvl8pPr>
            <a:lvl9pPr marL="2487534" indent="0">
              <a:buNone/>
              <a:defRPr sz="95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07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5" y="1308548"/>
            <a:ext cx="539794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013" y="1308548"/>
            <a:ext cx="539975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26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74955"/>
            <a:ext cx="10971531" cy="41918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5" y="1534558"/>
            <a:ext cx="5387077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5" y="2175158"/>
            <a:ext cx="5387077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77" y="1534558"/>
            <a:ext cx="5388889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77" y="2175158"/>
            <a:ext cx="5388889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1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-1050" r="21267" b="45401"/>
          <a:stretch/>
        </p:blipFill>
        <p:spPr>
          <a:xfrm>
            <a:off x="10992545" y="116633"/>
            <a:ext cx="1056119" cy="8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1120689"/>
            <a:ext cx="401088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80" y="273515"/>
            <a:ext cx="6815787" cy="5853196"/>
          </a:xfrm>
        </p:spPr>
        <p:txBody>
          <a:bodyPr/>
          <a:lstStyle>
            <a:lvl1pPr>
              <a:defRPr sz="2176"/>
            </a:lvl1pPr>
            <a:lvl2pPr>
              <a:defRPr sz="1904"/>
            </a:lvl2pPr>
            <a:lvl3pPr>
              <a:defRPr sz="1632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5" y="1435228"/>
            <a:ext cx="4010883" cy="4691482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19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2" y="5052091"/>
            <a:ext cx="731556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232" y="613248"/>
            <a:ext cx="7315563" cy="4114224"/>
          </a:xfrm>
        </p:spPr>
        <p:txBody>
          <a:bodyPr/>
          <a:lstStyle>
            <a:lvl1pPr marL="0" indent="0">
              <a:buNone/>
              <a:defRPr sz="2176"/>
            </a:lvl1pPr>
            <a:lvl2pPr marL="310942" indent="0">
              <a:buNone/>
              <a:defRPr sz="1904"/>
            </a:lvl2pPr>
            <a:lvl3pPr marL="621883" indent="0">
              <a:buNone/>
              <a:defRPr sz="1632"/>
            </a:lvl3pPr>
            <a:lvl4pPr marL="932825" indent="0">
              <a:buNone/>
              <a:defRPr sz="1360"/>
            </a:lvl4pPr>
            <a:lvl5pPr marL="1243767" indent="0">
              <a:buNone/>
              <a:defRPr sz="1360"/>
            </a:lvl5pPr>
            <a:lvl6pPr marL="1554709" indent="0">
              <a:buNone/>
              <a:defRPr sz="1360"/>
            </a:lvl6pPr>
            <a:lvl7pPr marL="1865650" indent="0">
              <a:buNone/>
              <a:defRPr sz="1360"/>
            </a:lvl7pPr>
            <a:lvl8pPr marL="2176592" indent="0">
              <a:buNone/>
              <a:defRPr sz="1360"/>
            </a:lvl8pPr>
            <a:lvl9pPr marL="2487534" indent="0">
              <a:buNone/>
              <a:defRPr sz="136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232" y="5366630"/>
            <a:ext cx="7315563" cy="806146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7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A Group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9557311" y="6473644"/>
            <a:ext cx="2424639" cy="29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83" name="Rectangle 2"/>
          <p:cNvSpPr>
            <a:spLocks noChangeArrowheads="1"/>
          </p:cNvSpPr>
          <p:nvPr/>
        </p:nvSpPr>
        <p:spPr bwMode="gray">
          <a:xfrm>
            <a:off x="2" y="1"/>
            <a:ext cx="1524679" cy="1143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4" name="Rectangle 3"/>
          <p:cNvSpPr>
            <a:spLocks noChangeArrowheads="1"/>
          </p:cNvSpPr>
          <p:nvPr/>
        </p:nvSpPr>
        <p:spPr bwMode="gray">
          <a:xfrm>
            <a:off x="1629705" y="1"/>
            <a:ext cx="10578592" cy="1143000"/>
          </a:xfrm>
          <a:prstGeom prst="rect">
            <a:avLst/>
          </a:prstGeom>
          <a:solidFill>
            <a:srgbClr val="3C3A3E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5" name="Rectangle 2"/>
          <p:cNvSpPr>
            <a:spLocks noChangeArrowheads="1"/>
          </p:cNvSpPr>
          <p:nvPr/>
        </p:nvSpPr>
        <p:spPr bwMode="gray">
          <a:xfrm>
            <a:off x="1" y="0"/>
            <a:ext cx="12257188" cy="6858000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6" name="Rectangle 3"/>
          <p:cNvSpPr>
            <a:spLocks noChangeArrowheads="1"/>
          </p:cNvSpPr>
          <p:nvPr/>
        </p:nvSpPr>
        <p:spPr bwMode="gray">
          <a:xfrm>
            <a:off x="2" y="0"/>
            <a:ext cx="4300609" cy="6858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3319" name="Rectangle 6"/>
          <p:cNvSpPr>
            <a:spLocks noGrp="1" noChangeArrowheads="1"/>
          </p:cNvSpPr>
          <p:nvPr>
            <p:ph type="title"/>
          </p:nvPr>
        </p:nvSpPr>
        <p:spPr bwMode="gray">
          <a:xfrm>
            <a:off x="1770947" y="2"/>
            <a:ext cx="10218247" cy="419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332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236" y="1308548"/>
            <a:ext cx="10971531" cy="502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pic>
        <p:nvPicPr>
          <p:cNvPr id="13321" name="Picture 34" descr="3"/>
          <p:cNvPicPr>
            <a:picLocks noChangeAspect="1" noChangeArrowheads="1"/>
          </p:cNvPicPr>
          <p:nvPr userDrawn="1"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249888" y="5959723"/>
            <a:ext cx="3690376" cy="67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68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2pPr>
      <a:lvl3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3pPr>
      <a:lvl4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4pPr>
      <a:lvl5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5pPr>
      <a:lvl6pPr marL="310942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6pPr>
      <a:lvl7pPr marL="621883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7pPr>
      <a:lvl8pPr marL="932825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8pPr>
      <a:lvl9pPr marL="1243767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5596" indent="-265596" algn="l" defTabSz="709336" rtl="0" eaLnBrk="0" fontAlgn="base" hangingPunct="0">
        <a:spcBef>
          <a:spcPct val="100000"/>
        </a:spcBef>
        <a:spcAft>
          <a:spcPct val="0"/>
        </a:spcAft>
        <a:buClr>
          <a:srgbClr val="FF7300"/>
        </a:buClr>
        <a:buSzPct val="125000"/>
        <a:buChar char="•"/>
        <a:defRPr sz="1700" b="1">
          <a:solidFill>
            <a:schemeClr val="tx2"/>
          </a:solidFill>
          <a:latin typeface="+mn-lt"/>
          <a:ea typeface="+mn-ea"/>
          <a:cs typeface="+mn-cs"/>
        </a:defRPr>
      </a:lvl1pPr>
      <a:lvl2pPr marL="576538" indent="-222410" algn="l" defTabSz="709336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pitchFamily="2" charset="2"/>
        <a:buChar char="Ø"/>
        <a:defRPr sz="1700" b="1">
          <a:solidFill>
            <a:schemeClr val="tx2"/>
          </a:solidFill>
          <a:latin typeface="+mn-lt"/>
          <a:cs typeface="+mn-cs"/>
        </a:defRPr>
      </a:lvl2pPr>
      <a:lvl3pPr marL="886400" indent="-177064" algn="l" defTabSz="709336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  <a:cs typeface="+mn-cs"/>
        </a:defRPr>
      </a:lvl3pPr>
      <a:lvl4pPr marL="1241608" indent="-178144" algn="l" defTabSz="709336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  <a:cs typeface="+mn-cs"/>
        </a:defRPr>
      </a:lvl4pPr>
      <a:lvl5pPr marL="1595736" indent="-177064" algn="l" defTabSz="709336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5pPr>
      <a:lvl6pPr marL="1906677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6pPr>
      <a:lvl7pPr marL="2217619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7pPr>
      <a:lvl8pPr marL="2528561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8pPr>
      <a:lvl9pPr marL="2839503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94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883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825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767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709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65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659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7534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5" name="Rectangle 2"/>
          <p:cNvSpPr>
            <a:spLocks noChangeArrowheads="1"/>
          </p:cNvSpPr>
          <p:nvPr/>
        </p:nvSpPr>
        <p:spPr bwMode="gray">
          <a:xfrm>
            <a:off x="2" y="1"/>
            <a:ext cx="1524679" cy="1143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397316" name="Rectangle 3"/>
          <p:cNvSpPr>
            <a:spLocks noChangeArrowheads="1"/>
          </p:cNvSpPr>
          <p:nvPr/>
        </p:nvSpPr>
        <p:spPr bwMode="gray">
          <a:xfrm>
            <a:off x="1629705" y="1"/>
            <a:ext cx="10578592" cy="1143000"/>
          </a:xfrm>
          <a:prstGeom prst="rect">
            <a:avLst/>
          </a:prstGeom>
          <a:solidFill>
            <a:srgbClr val="3C3A3E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title"/>
          </p:nvPr>
        </p:nvSpPr>
        <p:spPr bwMode="gray">
          <a:xfrm>
            <a:off x="1770947" y="2"/>
            <a:ext cx="10218247" cy="419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236" y="1308548"/>
            <a:ext cx="10971531" cy="502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pic>
        <p:nvPicPr>
          <p:cNvPr id="25606" name="Picture 9" descr="group-logo_RGB_a1"/>
          <p:cNvPicPr>
            <a:picLocks noChangeAspect="1" noChangeArrowheads="1"/>
          </p:cNvPicPr>
          <p:nvPr userDrawn="1"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9466773" y="6407425"/>
            <a:ext cx="2430071" cy="29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919" y="6342644"/>
            <a:ext cx="572208" cy="46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44" tIns="50922" rIns="101844" bIns="5092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748" b="0">
                <a:latin typeface="Arial" charset="0"/>
                <a:ea typeface="SimSun" pitchFamily="2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  <a:defRPr/>
            </a:pPr>
            <a:fld id="{573C6007-6B5A-4E9A-A0B1-62E5D3557E67}" type="slidenum">
              <a:rPr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2pPr>
      <a:lvl3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3pPr>
      <a:lvl4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4pPr>
      <a:lvl5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5pPr>
      <a:lvl6pPr marL="310942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6pPr>
      <a:lvl7pPr marL="621883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7pPr>
      <a:lvl8pPr marL="932825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8pPr>
      <a:lvl9pPr marL="1243767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9pPr>
    </p:titleStyle>
    <p:bodyStyle>
      <a:lvl1pPr marL="265596" indent="-265596" algn="l" defTabSz="709336" rtl="0" eaLnBrk="0" fontAlgn="base" hangingPunct="0">
        <a:spcBef>
          <a:spcPct val="100000"/>
        </a:spcBef>
        <a:spcAft>
          <a:spcPct val="0"/>
        </a:spcAft>
        <a:buClr>
          <a:srgbClr val="FF7300"/>
        </a:buClr>
        <a:buSzPct val="125000"/>
        <a:buChar char="•"/>
        <a:defRPr sz="1700" b="1">
          <a:solidFill>
            <a:schemeClr val="tx2"/>
          </a:solidFill>
          <a:latin typeface="+mn-lt"/>
          <a:ea typeface="+mn-ea"/>
          <a:cs typeface="+mn-cs"/>
        </a:defRPr>
      </a:lvl1pPr>
      <a:lvl2pPr marL="576538" indent="-222410" algn="l" defTabSz="709336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pitchFamily="2" charset="2"/>
        <a:buChar char="Ø"/>
        <a:defRPr sz="1700" b="1">
          <a:solidFill>
            <a:schemeClr val="tx2"/>
          </a:solidFill>
          <a:latin typeface="+mn-lt"/>
        </a:defRPr>
      </a:lvl2pPr>
      <a:lvl3pPr marL="886400" indent="-177064" algn="l" defTabSz="709336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</a:defRPr>
      </a:lvl3pPr>
      <a:lvl4pPr marL="1241608" indent="-178144" algn="l" defTabSz="709336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</a:defRPr>
      </a:lvl4pPr>
      <a:lvl5pPr marL="1595736" indent="-177064" algn="l" defTabSz="709336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5pPr>
      <a:lvl6pPr marL="1906677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6pPr>
      <a:lvl7pPr marL="2217619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7pPr>
      <a:lvl8pPr marL="2528561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8pPr>
      <a:lvl9pPr marL="2839503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94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883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825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767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709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65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659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7534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/downloads/elasticsear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/downloads/kiban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hyperlink" Target="http://localhost:5601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chi113/ElasticSearchSharing/blob/master/docker-compose.yml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chi113/ElasticSearchSharing/blob/master/movies.csv" TargetMode="External"/><Relationship Id="rId2" Type="http://schemas.openxmlformats.org/officeDocument/2006/relationships/hyperlink" Target="https://www.elastic.co/cn/downloads/logstash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wangchi113/ElasticSearchSharing/blob/master/logstash.con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7c4818dda91a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6"/>
          <p:cNvSpPr>
            <a:spLocks noChangeArrowheads="1"/>
          </p:cNvSpPr>
          <p:nvPr/>
        </p:nvSpPr>
        <p:spPr bwMode="gray">
          <a:xfrm>
            <a:off x="5087888" y="3152071"/>
            <a:ext cx="5135312" cy="39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73740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Elastic</a:t>
            </a:r>
            <a:r>
              <a:rPr lang="zh-CN" altLang="en-US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Search</a:t>
            </a:r>
            <a:endParaRPr lang="de-DE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01379" name="Picture 10" descr="group-logo_RGB_a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694265" y="1835004"/>
            <a:ext cx="3922559" cy="602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46290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下载安装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CN" sz="1600" dirty="0"/>
              <a:t>ES</a:t>
            </a:r>
            <a:r>
              <a:rPr kumimoji="1" lang="zh-CN" altLang="en-US" sz="1600" dirty="0"/>
              <a:t>下载地址：</a:t>
            </a:r>
            <a:r>
              <a:rPr lang="en" altLang="zh-CN" sz="1600" dirty="0">
                <a:hlinkClick r:id="rId3"/>
              </a:rPr>
              <a:t> https://www.elastic.co/cn/downloads/elasticsearch</a:t>
            </a:r>
            <a:endParaRPr lang="en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B8019-CEBD-8B43-9064-4DFEAB6B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42" y="1643707"/>
            <a:ext cx="9184803" cy="43051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常用启动命令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400" dirty="0"/>
              <a:t>#</a:t>
            </a:r>
            <a:r>
              <a:rPr lang="zh-CN" altLang="en-US" sz="1400" dirty="0"/>
              <a:t>启动单节点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=node0 -E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=node0_data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安装插件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-plugin install analysis-</a:t>
            </a:r>
            <a:r>
              <a:rPr lang="en" altLang="zh-CN" sz="1400" dirty="0" err="1"/>
              <a:t>icu</a:t>
            </a:r>
            <a:r>
              <a:rPr lang="en" altLang="zh-CN" sz="1400" dirty="0"/>
              <a:t>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查看插件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-plugin list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查看安装的插件 </a:t>
            </a:r>
            <a:endParaRPr lang="en-US" altLang="zh-CN" sz="1400" dirty="0"/>
          </a:p>
          <a:p>
            <a:pPr lvl="1"/>
            <a:r>
              <a:rPr lang="en" altLang="zh-CN" sz="1400" dirty="0"/>
              <a:t>GET http://localhost:9200/_cat/</a:t>
            </a:r>
            <a:r>
              <a:rPr lang="en" altLang="zh-CN" sz="1400" dirty="0" err="1"/>
              <a:t>plugins?v</a:t>
            </a:r>
            <a:r>
              <a:rPr lang="en" altLang="zh-CN" sz="1400" dirty="0"/>
              <a:t>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#start multi-nodes Cluster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=node0 -E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=node0_data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=node1 -E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=node1_data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=node2 -E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=node2_data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=node3 -E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=node3_data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 #</a:t>
            </a:r>
            <a:r>
              <a:rPr lang="zh-CN" altLang="en-US" sz="1400" dirty="0"/>
              <a:t>查看集群 </a:t>
            </a:r>
            <a:endParaRPr lang="en-US" altLang="zh-CN" sz="1400" dirty="0"/>
          </a:p>
          <a:p>
            <a:pPr lvl="1"/>
            <a:r>
              <a:rPr lang="en" altLang="zh-CN" sz="1400" dirty="0"/>
              <a:t>GET http://localhost:9200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</a:t>
            </a:r>
            <a:r>
              <a:rPr lang="en" altLang="zh-CN" sz="1400" dirty="0"/>
              <a:t>nodes </a:t>
            </a:r>
          </a:p>
          <a:p>
            <a:pPr lvl="1"/>
            <a:r>
              <a:rPr lang="en" altLang="zh-CN" sz="1400" dirty="0"/>
              <a:t>GET _cat/nodes </a:t>
            </a:r>
          </a:p>
          <a:p>
            <a:pPr lvl="1"/>
            <a:r>
              <a:rPr lang="en" altLang="zh-CN" sz="1400" dirty="0"/>
              <a:t>GET _cluster/health</a:t>
            </a:r>
            <a:endParaRPr kumimoji="1" lang="en-US" altLang="zh-CN" sz="14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003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下载安装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r>
              <a:rPr kumimoji="1" lang="en-US" altLang="zh-CN" sz="1600" dirty="0"/>
              <a:t>KIBANA</a:t>
            </a:r>
            <a:r>
              <a:rPr kumimoji="1" lang="zh-CN" altLang="en-US" sz="1600" dirty="0"/>
              <a:t>下载地址：</a:t>
            </a:r>
            <a:r>
              <a:rPr lang="en" altLang="zh-CN" sz="1600" dirty="0">
                <a:hlinkClick r:id="rId3"/>
              </a:rPr>
              <a:t> https://www.elastic.co/cn/downloads/kibana</a:t>
            </a:r>
            <a:br>
              <a:rPr lang="en" altLang="zh-CN" sz="1600" dirty="0"/>
            </a:br>
            <a:endParaRPr lang="en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配置</a:t>
            </a:r>
            <a:r>
              <a:rPr lang="en-US" altLang="zh-CN" sz="1600" dirty="0"/>
              <a:t>config/</a:t>
            </a:r>
            <a:r>
              <a:rPr lang="en-US" altLang="zh-CN" sz="1600" dirty="0" err="1"/>
              <a:t>kibana.yml</a:t>
            </a:r>
            <a:r>
              <a:rPr lang="zh-CN" altLang="en-US" sz="1600" dirty="0"/>
              <a:t>，设置</a:t>
            </a:r>
            <a:r>
              <a:rPr lang="en-US" altLang="zh-CN" sz="1600" dirty="0" err="1"/>
              <a:t>elasticsearch</a:t>
            </a:r>
            <a:r>
              <a:rPr lang="zh-CN" altLang="en-US" sz="1600" dirty="0"/>
              <a:t> </a:t>
            </a:r>
            <a:r>
              <a:rPr lang="en-US" altLang="zh-CN" sz="1600" dirty="0" err="1"/>
              <a:t>url</a:t>
            </a:r>
            <a:r>
              <a:rPr lang="zh-CN" altLang="en-US" sz="1600" dirty="0"/>
              <a:t>指向</a:t>
            </a:r>
            <a:r>
              <a:rPr lang="en-US" altLang="zh-CN" sz="1600" dirty="0" err="1"/>
              <a:t>ElasticSearch</a:t>
            </a:r>
            <a:r>
              <a:rPr lang="zh-CN" altLang="en-US" sz="1600" dirty="0"/>
              <a:t>实例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运行 </a:t>
            </a:r>
            <a:r>
              <a:rPr lang="en-US" altLang="zh-CN" sz="1600" dirty="0"/>
              <a:t>bin/</a:t>
            </a:r>
            <a:r>
              <a:rPr lang="en-US" altLang="zh-CN" sz="1600" dirty="0" err="1"/>
              <a:t>kibana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en-US" altLang="zh-CN" sz="1600" dirty="0">
                <a:hlinkClick r:id="rId4"/>
              </a:rPr>
              <a:t>http://localhost:5601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可以导入</a:t>
            </a:r>
            <a:r>
              <a:rPr lang="en-US" altLang="zh-CN" sz="1600" dirty="0"/>
              <a:t>Sample</a:t>
            </a:r>
            <a:r>
              <a:rPr lang="zh-CN" altLang="en-US" sz="1600" dirty="0"/>
              <a:t> </a:t>
            </a:r>
            <a:r>
              <a:rPr lang="en-US" altLang="zh-CN" sz="1600" dirty="0"/>
              <a:t>Data,</a:t>
            </a:r>
            <a:r>
              <a:rPr lang="zh-CN" altLang="en-US" sz="1600" dirty="0"/>
              <a:t> 实验</a:t>
            </a:r>
            <a:r>
              <a:rPr lang="en-US" altLang="zh-CN" sz="1600" dirty="0"/>
              <a:t>dashboard</a:t>
            </a:r>
            <a:endParaRPr lang="en" altLang="zh-CN" sz="1600" dirty="0"/>
          </a:p>
          <a:p>
            <a:pPr marL="800100" lvl="1" indent="-342900">
              <a:buAutoNum type="arabicPeriod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dev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tools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882E6E-3AC4-0541-90DB-AA4777DE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145" y="1195164"/>
            <a:ext cx="9091449" cy="48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6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plugin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C2A8AC-445E-5E41-8193-7508E0AD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921" y="1284644"/>
            <a:ext cx="8702566" cy="4639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F32712-C748-084D-8002-F22354AD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964" y="1294783"/>
            <a:ext cx="1206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3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AC6007-CE13-4747-9A46-BB8044EA4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BF52F4B-1E58-5749-A07F-C00E9269BD0C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Run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IN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Docker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01CA81-7CB1-BA49-BBCC-D9936356337B}"/>
              </a:ext>
            </a:extLst>
          </p:cNvPr>
          <p:cNvSpPr txBox="1"/>
          <p:nvPr/>
        </p:nvSpPr>
        <p:spPr>
          <a:xfrm>
            <a:off x="1622503" y="1271958"/>
            <a:ext cx="9645805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https://github.com/wangchi113/ElasticSearchSharing/blob/master/docker-compose.yml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</a:t>
            </a:r>
            <a:b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200" dirty="0"/>
              <a:t>#</a:t>
            </a:r>
            <a:r>
              <a:rPr lang="zh-CN" altLang="en-US" sz="1200" dirty="0"/>
              <a:t>启动 </a:t>
            </a:r>
            <a:br>
              <a:rPr lang="en-US" altLang="zh-CN" sz="1200" dirty="0"/>
            </a:br>
            <a:r>
              <a:rPr lang="en" altLang="zh-CN" sz="1200" dirty="0"/>
              <a:t>docker-compose up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停止容器 </a:t>
            </a:r>
            <a:br>
              <a:rPr lang="en-US" altLang="zh-CN" sz="1200" dirty="0"/>
            </a:br>
            <a:r>
              <a:rPr lang="en" altLang="zh-CN" sz="1200" dirty="0"/>
              <a:t>docker-compose down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停止容器并且移除数据 </a:t>
            </a:r>
            <a:br>
              <a:rPr lang="en-US" altLang="zh-CN" sz="1200" dirty="0"/>
            </a:br>
            <a:r>
              <a:rPr lang="en" altLang="zh-CN" sz="1200" dirty="0"/>
              <a:t>docker-compose down -v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一些</a:t>
            </a:r>
            <a:r>
              <a:rPr lang="en" altLang="zh-CN" sz="1200" dirty="0"/>
              <a:t>docker </a:t>
            </a:r>
            <a:r>
              <a:rPr lang="zh-CN" altLang="en-US" sz="1200" dirty="0"/>
              <a:t>命令 </a:t>
            </a:r>
            <a:br>
              <a:rPr lang="en-US" altLang="zh-CN" sz="1200" dirty="0"/>
            </a:br>
            <a:r>
              <a:rPr lang="en" altLang="zh-CN" sz="1200" dirty="0"/>
              <a:t>docker </a:t>
            </a:r>
            <a:r>
              <a:rPr lang="en" altLang="zh-CN" sz="1200" dirty="0" err="1"/>
              <a:t>ps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docker stop Name/</a:t>
            </a:r>
            <a:r>
              <a:rPr lang="en" altLang="zh-CN" sz="1200" dirty="0" err="1"/>
              <a:t>ContainerId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docker start Name/</a:t>
            </a:r>
            <a:r>
              <a:rPr lang="en" altLang="zh-CN" sz="1200" dirty="0" err="1"/>
              <a:t>ContainerId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删除单个容器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rm Name/ID -f, –force=false; -l, –link=false Remove the specified link and not the underlying container; -v, –volumes=false Remove the volumes associated to the container</a:t>
            </a:r>
            <a:br>
              <a:rPr lang="en" altLang="zh-CN" sz="1200" dirty="0"/>
            </a:b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删除所有容器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rm `docker </a:t>
            </a:r>
            <a:r>
              <a:rPr lang="en" altLang="zh-CN" sz="1200" dirty="0" err="1"/>
              <a:t>ps</a:t>
            </a:r>
            <a:r>
              <a:rPr lang="en" altLang="zh-CN" sz="1200" dirty="0"/>
              <a:t> -a -q`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zh-CN" altLang="en-US" sz="1200" dirty="0"/>
              <a:t>停止、启动、杀死、重启一个容器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stop Name/ID </a:t>
            </a:r>
            <a:br>
              <a:rPr lang="en" altLang="zh-CN" sz="1200" dirty="0"/>
            </a:br>
            <a:r>
              <a:rPr lang="en" altLang="zh-CN" sz="1200" dirty="0"/>
              <a:t>$docker start Name/ID </a:t>
            </a:r>
            <a:br>
              <a:rPr lang="en" altLang="zh-CN" sz="1200" dirty="0"/>
            </a:br>
            <a:r>
              <a:rPr lang="en" altLang="zh-CN" sz="1200" dirty="0"/>
              <a:t>$docker kill Name/ID </a:t>
            </a:r>
            <a:br>
              <a:rPr lang="en" altLang="zh-CN" sz="1200" dirty="0"/>
            </a:br>
            <a:r>
              <a:rPr lang="en" altLang="zh-CN" sz="1200" dirty="0"/>
              <a:t>$docker restart name/ID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38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5BA4F6-186D-DE48-A0BD-E7043EDDC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8E68A6A-41C1-0C49-A345-30629059C7A9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Logstash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安装与导入数据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C78C12-170E-E14D-B9F3-C00C8A5BCA5D}"/>
              </a:ext>
            </a:extLst>
          </p:cNvPr>
          <p:cNvSpPr txBox="1"/>
          <p:nvPr/>
        </p:nvSpPr>
        <p:spPr>
          <a:xfrm>
            <a:off x="1639229" y="1494264"/>
            <a:ext cx="95454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下载地址：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https://www.elastic.co/cn/downloads/logstash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tooltip="movies.csv"/>
              </a:rPr>
              <a:t>movies.csv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 tooltip="logstash.conf"/>
              </a:rPr>
              <a:t>logstash.conf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b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指定配置文件运行：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bin/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logstash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-f /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YOUR_PATH_of_logstash.conf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91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4B4F08-9722-2648-87EF-BED4806ED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1E4E15A-2259-6340-A36E-ABC35924EB17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0C16E4-B4B1-6F44-AF14-563B0D5280EE}"/>
              </a:ext>
            </a:extLst>
          </p:cNvPr>
          <p:cNvSpPr txBox="1"/>
          <p:nvPr/>
        </p:nvSpPr>
        <p:spPr>
          <a:xfrm>
            <a:off x="1665514" y="1469571"/>
            <a:ext cx="101781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对应关系型数据库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格式字符串组成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每个文档都有对应的类型（字符串，数值，布尔，日期，二进制，范围类型）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每个文档都有一个唯一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，可自己制定或者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每条文档都有一些自己的元数据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E723B9-C8E3-5B41-8910-BCC5C36F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72" y="2795025"/>
            <a:ext cx="8000999" cy="37896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FE2EB4-890F-D143-A79F-902E31BC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49" y="5870541"/>
            <a:ext cx="1130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509601-BDFD-3E47-AC1E-140436B33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B71B672-A98B-1145-896F-20F2BC985428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3C2A4E-B4BF-9F49-9C39-FB08B10F6681}"/>
              </a:ext>
            </a:extLst>
          </p:cNvPr>
          <p:cNvSpPr txBox="1"/>
          <p:nvPr/>
        </p:nvSpPr>
        <p:spPr>
          <a:xfrm>
            <a:off x="1698171" y="1338943"/>
            <a:ext cx="10112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索引（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）：文档的容器，一类文档的集合。对应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是一个逻辑概念，一个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可以分布在多台机器上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有属于自己的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Mapping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，里面定义了该索引每条文档的类型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有属于自己的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Setting,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里面定义了该索引的数据分布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208B6B-B6FA-7041-8E5A-553AE7E0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3154825"/>
            <a:ext cx="2869920" cy="36504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A0BD2D-D55E-F049-91F3-19D831D7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614" y="3293589"/>
            <a:ext cx="5562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0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EE8CA-4E48-F34B-BEA8-30F52C7DF2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B8288CF-86E8-1446-AF9B-659FE1FC8CA0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096B65-7421-A545-8845-94F3A364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3" y="1972090"/>
            <a:ext cx="4634235" cy="3663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132071-8618-4845-AA8E-EA6DFAA3F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80" y="2001907"/>
            <a:ext cx="5643678" cy="39698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72F91F-2DC1-FD4C-ADE1-0AD674F445B8}"/>
              </a:ext>
            </a:extLst>
          </p:cNvPr>
          <p:cNvSpPr txBox="1"/>
          <p:nvPr/>
        </p:nvSpPr>
        <p:spPr>
          <a:xfrm>
            <a:off x="306023" y="1602758"/>
            <a:ext cx="406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索引的不同语意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5B1DF8-3EC1-A54F-AA9B-3A221988085F}"/>
              </a:ext>
            </a:extLst>
          </p:cNvPr>
          <p:cNvSpPr txBox="1"/>
          <p:nvPr/>
        </p:nvSpPr>
        <p:spPr>
          <a:xfrm>
            <a:off x="6937513" y="1602758"/>
            <a:ext cx="33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与关系型数据库比较 </a:t>
            </a:r>
          </a:p>
        </p:txBody>
      </p:sp>
    </p:spTree>
    <p:extLst>
      <p:ext uri="{BB962C8B-B14F-4D97-AF65-F5344CB8AC3E}">
        <p14:creationId xmlns:p14="http://schemas.microsoft.com/office/powerpoint/2010/main" val="192430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" altLang="zh-CN" sz="2800" kern="0" dirty="0">
                <a:solidFill>
                  <a:srgbClr val="FFFFFF"/>
                </a:solidFill>
              </a:rPr>
              <a:t>Elasticsearch </a:t>
            </a:r>
            <a:r>
              <a:rPr lang="zh-CN" altLang="en-US" sz="2800" kern="0" dirty="0">
                <a:solidFill>
                  <a:srgbClr val="FFFFFF"/>
                </a:solidFill>
              </a:rPr>
              <a:t>能做什么？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7715" y="1612891"/>
            <a:ext cx="756084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海量数据，快速文本搜索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模糊查询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结果评分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智能分词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聚合，分析，推荐，近义词，自动纠错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分布式存储，集群管理，高可用，易扩展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日志分析、指标监控、信息安全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Kibana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Logstash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结合机器学习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b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225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58FB6A-7B77-CF46-ABA5-5A5EC61913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7FFC16F-B521-E94D-ADC2-FB634785D708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6E555E-D511-D448-9DC4-B82033CD267C}"/>
              </a:ext>
            </a:extLst>
          </p:cNvPr>
          <p:cNvSpPr txBox="1"/>
          <p:nvPr/>
        </p:nvSpPr>
        <p:spPr>
          <a:xfrm>
            <a:off x="1659835" y="1311965"/>
            <a:ext cx="102770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节点就是一个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实例，本质上就是一个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一台机器上可以运行多个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进程，但是生产上一般建议一台机器上只运行一个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每一个节点都有自己的名字，通过配置文件，或者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-E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node.name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=node0 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节点类型：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 https://www.jianshu.com/p/7c4818dda91a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主要负责集群中索引的创建、删除以及数据的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Rebalance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等操作。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不负责数据的索引和检索，所以负载较轻。当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节点失联或者挂掉的时候，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集群会自动从其他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节点选举出一个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为了防止脑裂，常常设置参数为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discovery.zen.minimum_master_nodes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=N/2+1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为集群中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节点的个数。建议集群中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节点的个数为奇数个</a:t>
            </a:r>
            <a:b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主要负责集群中数据的索引和检索，一般压力比较大。建议和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节点分开，避免因为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节点出问题影响到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Coordinating Node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负责接收用户请求，分发请求到所需要的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，并且负责收集，合并各个返回结果。 每个节点默认都是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Coordinating 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，可以通过配置文件设置成转义的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Coordinating 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45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9947AB-14C0-294E-802B-3ABCA0F8C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B0A773C-4D3D-4C4E-BA17-3A5ACCF5D315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5EA013-5658-0343-B665-05DE689E6973}"/>
              </a:ext>
            </a:extLst>
          </p:cNvPr>
          <p:cNvSpPr txBox="1"/>
          <p:nvPr/>
        </p:nvSpPr>
        <p:spPr>
          <a:xfrm>
            <a:off x="1689652" y="1381539"/>
            <a:ext cx="103366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分片：用已解决数据水平扩展的问题，通过分片数据可以分不到所有节点上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一个分片是一个运行的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主分片在索引创建是指定，后续不允许修改，除非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reindex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副本分片：用以解决数据高可用的问题，主分片的拷贝。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也可以通过副本分片实现读写分离，提高吞吐量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33AAD1-F530-A448-85F7-3C522901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63" y="3301172"/>
            <a:ext cx="4584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0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EFE004-5790-964D-8CC7-BA6FB2DAEA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AE213E0-0CC3-A849-82D0-0149A0786A11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文档的</a:t>
            </a: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CRUD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06EC2E-4B7D-094F-8101-E8431624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4" y="1197066"/>
            <a:ext cx="10465474" cy="4625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6932F5-4B29-8A40-B9FF-1A9A3FD8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770" y="5080731"/>
            <a:ext cx="1227537" cy="1143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C05482-E531-9B4D-867B-15C574E1F36B}"/>
              </a:ext>
            </a:extLst>
          </p:cNvPr>
          <p:cNvSpPr txBox="1"/>
          <p:nvPr/>
        </p:nvSpPr>
        <p:spPr>
          <a:xfrm>
            <a:off x="1744717" y="5973312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Detail</a:t>
            </a:r>
            <a:r>
              <a:rPr kumimoji="1" lang="zh-CN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</a:rPr>
              <a:t>In</a:t>
            </a:r>
            <a:r>
              <a:rPr kumimoji="1" lang="zh-CN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</a:rPr>
              <a:t>Demo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510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BECC7E-CD6B-5246-9A19-5BE54BFF7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A72B367-6A2F-3C45-9717-B3B067637F2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Bulk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API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4D4664-D21D-E442-9BCE-9E69B919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62" y="1397236"/>
            <a:ext cx="8786648" cy="4504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7D0D21-1E81-6B47-82D6-509CE146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717" y="4956155"/>
            <a:ext cx="1232338" cy="1255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88F1B4-9E8F-5045-9351-13FD109F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690" y="1203345"/>
            <a:ext cx="1371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2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2743E4-A45B-DC44-A32C-C6041729D2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3DDE4C-5A50-1B47-A5E5-63EA0D0C5CB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5F1F1A-1511-194A-8048-E77416E4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04" y="1586809"/>
            <a:ext cx="8237183" cy="2901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E1383-1D00-1B46-9390-0C9AF55F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94" y="1320143"/>
            <a:ext cx="2224978" cy="6663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08ABB4-0D8E-9247-9D3B-1E2AE60A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45" y="1278675"/>
            <a:ext cx="2501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4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E2F38A-5706-1042-8D17-9EC74EDED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ACE45B-125C-2247-9470-B0AA887C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3" y="1272819"/>
            <a:ext cx="8912772" cy="4695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321891-0CFC-3244-B8D2-512DBBC9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052" y="5244313"/>
            <a:ext cx="899003" cy="8516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CCCCF2-82B8-CE4A-B815-36641225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693" y="1272819"/>
            <a:ext cx="1827486" cy="109200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83BA6991-CB6F-A045-B563-B9440738A5A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</p:spTree>
    <p:extLst>
      <p:ext uri="{BB962C8B-B14F-4D97-AF65-F5344CB8AC3E}">
        <p14:creationId xmlns:p14="http://schemas.microsoft.com/office/powerpoint/2010/main" val="283298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177A30-DA09-E844-BFC8-18ED60053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04E6731-70AD-9B4B-8469-CADC32D69EC3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58895-2B7F-6849-9019-DAD2CBD9E27F}"/>
              </a:ext>
            </a:extLst>
          </p:cNvPr>
          <p:cNvSpPr txBox="1"/>
          <p:nvPr/>
        </p:nvSpPr>
        <p:spPr>
          <a:xfrm>
            <a:off x="1755228" y="1387366"/>
            <a:ext cx="322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ElasticSearch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Posting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445537-F22D-8047-855E-E5CD0C41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57" y="1938018"/>
            <a:ext cx="9421971" cy="31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29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3C668-CADE-394E-AB72-C4B0F815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062" y="1368964"/>
            <a:ext cx="10363109" cy="1336358"/>
          </a:xfrm>
        </p:spPr>
        <p:txBody>
          <a:bodyPr/>
          <a:lstStyle/>
          <a:p>
            <a: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分词主要分为三部分</a:t>
            </a:r>
            <a:b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1.</a:t>
            </a:r>
            <a:r>
              <a:rPr kumimoji="1" lang="zh-CN" altLang="en-US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Character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Filters: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原始文本处理（如：去掉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标签）</a:t>
            </a:r>
            <a:b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2.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Tokenizer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切分（如：按照空格）</a:t>
            </a:r>
            <a:b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3.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处理切分后的每个单词（大写转小写，去掉无意义词，近义词）</a:t>
            </a:r>
            <a:endParaRPr kumimoji="1" lang="zh-CN" altLang="en-US" sz="16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49258D-93C6-DA44-A809-7ED0B37FE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5A6DBB-8042-0B44-B255-340AC24448D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分词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39DCE5-5B12-0042-813F-C5865AFF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96" y="2957570"/>
            <a:ext cx="6526924" cy="33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76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147320-02C7-C541-BF0B-9FCF6D8D7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060998-F9EA-3D44-B884-0DFFB3F0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80" y="1365280"/>
            <a:ext cx="8513379" cy="47168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5D4582-634F-D147-8906-8FCB48F0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25" y="1253358"/>
            <a:ext cx="2336143" cy="95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DB2ADB-244D-ED46-B397-42BA5BB7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3" y="1253358"/>
            <a:ext cx="2044700" cy="1219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9C5ABC-86B7-F547-B11B-FEF81327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009" y="5358090"/>
            <a:ext cx="1695011" cy="83598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E3BF8E9-DF47-394E-9A18-EA727535123D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分词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8849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355D14-FD17-014C-81EF-E7D7B1DEF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FD44007-545F-C940-85AD-E0FC09BD13D4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Search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API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08DDF8-6DAA-FD49-8774-0AB1BA96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34" y="1261241"/>
            <a:ext cx="8428494" cy="48333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771E9C-9DE7-2549-B1EF-32CD7812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900" y="1261241"/>
            <a:ext cx="2921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0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学习目标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7715" y="1612891"/>
            <a:ext cx="756084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产品基本操作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底层工作原理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数据建模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集群管理，性能优化，问题诊断，滚动升级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方案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搜索相关性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小项目实战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59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F650B-8D48-3F47-B4D8-B98BB97CD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7F1F56F-06DA-CA46-8532-68F497532F2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Mapping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737CF6-D528-7B49-BA88-3D3557CBB316}"/>
              </a:ext>
            </a:extLst>
          </p:cNvPr>
          <p:cNvSpPr txBox="1"/>
          <p:nvPr/>
        </p:nvSpPr>
        <p:spPr>
          <a:xfrm>
            <a:off x="1734207" y="1397876"/>
            <a:ext cx="73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GET movies/_mapping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mapping</a:t>
            </a:r>
            <a:r>
              <a:rPr kumimoji="1" lang="zh-CN" altLang="en-US" dirty="0"/>
              <a:t>接口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06E327-992C-0345-A93A-C1873542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1882009"/>
            <a:ext cx="7462345" cy="40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EA99AF-74A7-D446-A464-FE2665DEC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F63A0C-4E2A-EE4B-B43D-FADB756E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1" y="1206526"/>
            <a:ext cx="5383842" cy="37211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3D342DF-C363-3F40-B277-1C973E63F39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聚合（</a:t>
            </a:r>
            <a:r>
              <a:rPr lang="en-US" altLang="zh-CN" dirty="0"/>
              <a:t>Aggregation</a:t>
            </a:r>
            <a:r>
              <a:rPr lang="zh-CN" altLang="en-US" dirty="0"/>
              <a:t>）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DE167-068F-7549-9967-74531193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94" y="1344887"/>
            <a:ext cx="6731446" cy="35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7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445692-C421-6F4C-BC23-0E48F294C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D0D58-0079-6B45-BE5F-0488E26E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93" y="1637259"/>
            <a:ext cx="7766707" cy="358348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F603C8E-DAE8-A745-8BE4-873F72E7AA1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聚合分类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596818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E46E99-C76F-B248-B6B9-A121A9D05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FD27491-6DF8-2D42-85D7-E9846C6C47A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基于词项 </a:t>
            </a:r>
            <a:r>
              <a:rPr lang="en-US" altLang="zh-CN" dirty="0"/>
              <a:t>VS</a:t>
            </a:r>
            <a:r>
              <a:rPr lang="zh-CN" altLang="en-US" dirty="0"/>
              <a:t> 基于全文的搜索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0BEEBB-8102-814D-86EC-0ABE4597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63" y="1145612"/>
            <a:ext cx="9060461" cy="5152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8C62B4-AE05-2E41-B118-2BDE203D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145612"/>
            <a:ext cx="29337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B09A8B-8690-A544-A7AE-AF30680F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37" y="1145612"/>
            <a:ext cx="2933700" cy="774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65BE6-024E-DB4C-AA29-4778920B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09" y="5412828"/>
            <a:ext cx="1567895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7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1F81C-D1A2-0146-80A1-ECBA8A5DE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D80844C-5ED1-B14F-A3A8-CEC5BD64F07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基于词项 </a:t>
            </a:r>
            <a:r>
              <a:rPr lang="en-US" altLang="zh-CN" dirty="0"/>
              <a:t>VS</a:t>
            </a:r>
            <a:r>
              <a:rPr lang="zh-CN" altLang="en-US" dirty="0"/>
              <a:t> 基于全文的搜索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84C0EA-110F-9F4F-BBA5-E88A6E67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4" y="1198179"/>
            <a:ext cx="8194155" cy="4771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D348FA-59E4-4B42-ADA2-3B2C24D6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98179"/>
            <a:ext cx="508306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1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F87D1F-E163-204E-921D-A0D3DF38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70031B2-C5C3-2B43-8601-BC924DE5136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" dirty="0"/>
              <a:t>搜索</a:t>
            </a:r>
            <a:r>
              <a:rPr lang="zh-CN" altLang="en-US" dirty="0"/>
              <a:t>相关性算分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C20294-F6E6-7649-BA51-ED18C68D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54" y="2091580"/>
            <a:ext cx="8976731" cy="2515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549CCA-995C-7444-B97C-48CF8B10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367" y="4051610"/>
            <a:ext cx="2120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86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09D4B-EC30-094D-ACAC-185FC69548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51D3455-B2F6-7541-B9FE-804DAB632E46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词频 </a:t>
            </a:r>
            <a:r>
              <a:rPr lang="en-US" altLang="zh-CN" dirty="0"/>
              <a:t>TF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0D316-2E15-6D48-918F-73004B98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8" y="1388346"/>
            <a:ext cx="7083305" cy="34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68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844B31-AABE-0949-9197-F779A318E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BB4C0EB-1C52-4D47-98D9-43E34FDF5CB6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逆文档频率 </a:t>
            </a:r>
            <a:r>
              <a:rPr lang="en-US" altLang="zh-CN" dirty="0"/>
              <a:t>IDF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AA64D-0695-184D-AD75-A829A0BB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8" y="1336900"/>
            <a:ext cx="9043639" cy="47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4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05B223-351A-1849-84D3-12D33D681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008A0D-630D-5C48-BD56-C9A89241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24" y="1374637"/>
            <a:ext cx="6361770" cy="326111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F82D1A2-72F5-144B-9753-050BD1D81D5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TF-IDF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396511-C502-9A45-86FE-59FC43D2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46" y="4635756"/>
            <a:ext cx="6991815" cy="21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5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26750-B31A-644E-BB9E-BBF76E66E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E41C13B-FA14-6C44-9272-A2285E262B98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BM</a:t>
            </a:r>
            <a:r>
              <a:rPr lang="zh-CN" altLang="en-US" dirty="0"/>
              <a:t> </a:t>
            </a:r>
            <a:r>
              <a:rPr lang="en-US" altLang="zh-CN" dirty="0"/>
              <a:t>25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A58147-11BC-2C4D-A1DB-A7052374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69616"/>
            <a:ext cx="8753707" cy="3228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FF48F0-0206-0F4E-BF9B-43B81E1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9407"/>
            <a:ext cx="5795966" cy="2692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C589DD-365F-1E41-97B7-2E397F1E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0" y="5399203"/>
            <a:ext cx="1320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5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发展史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0"/>
            <a:ext cx="10273553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起源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语言开发的高性能，易扩展搜索引擎类库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1999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成为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开源项目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的局限性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只能基于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类库接口学习曲线陡峭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原生不支持分布式，水平扩展等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诞生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Shay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Banon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开发了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年重写了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Compass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，取名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支持分布式，可水平扩展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降低全文检索的学习曲线，可被任意语言调用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275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CA125E-6DD8-CE42-A2D0-17324B420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3BC5DB1-2E64-7846-B1A4-596C5F07810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Boosting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DAE33E-71BF-FE45-B323-670EC84C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54" y="1350032"/>
            <a:ext cx="9726847" cy="4705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6AC2BF-3894-9840-B3CB-E212480E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836" y="5507968"/>
            <a:ext cx="1384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2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4B094-7E45-A54A-ABB4-9273F6692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F57C64A-2294-7B4F-AB08-5BADAFB2BB6D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嵌套查询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0EAEC-65AE-A64C-BA73-195F3A2B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93" y="1228453"/>
            <a:ext cx="8837341" cy="4401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7211D8-D059-6F46-BAE4-92E15AF0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682" y="4947889"/>
            <a:ext cx="800100" cy="68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23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314698-2147-2548-8122-A778FD78F0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5DF916-2E32-EB46-B456-9BB73F8E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98" y="1306605"/>
            <a:ext cx="10714775" cy="4798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9FA841-F6B9-094D-A58C-F2811ED0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41" y="5127393"/>
            <a:ext cx="1016931" cy="9779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5062743-0932-DC40-84CC-C1D1A1F47A0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嵌套查询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108815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E57B80-A2D4-354A-9B38-8EFA61D63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78286A8-34E8-DE4F-8EF2-206E8AE1243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多字段查询</a:t>
            </a:r>
            <a:endParaRPr lang="en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C68379-AB72-B142-A115-587375ACB212}"/>
              </a:ext>
            </a:extLst>
          </p:cNvPr>
          <p:cNvSpPr txBox="1"/>
          <p:nvPr/>
        </p:nvSpPr>
        <p:spPr>
          <a:xfrm>
            <a:off x="1838739" y="1620078"/>
            <a:ext cx="9730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Max/Best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Fields</a:t>
            </a:r>
            <a:b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Most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Fields</a:t>
            </a:r>
            <a:b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Cross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Fields</a:t>
            </a:r>
            <a:br>
              <a:rPr kumimoji="1"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48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068B3B-ECB1-A84E-AE7A-47DBE442BF91}"/>
              </a:ext>
            </a:extLst>
          </p:cNvPr>
          <p:cNvSpPr txBox="1"/>
          <p:nvPr/>
        </p:nvSpPr>
        <p:spPr>
          <a:xfrm>
            <a:off x="1775012" y="1139875"/>
            <a:ext cx="10289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官网： </a:t>
            </a:r>
            <a:r>
              <a:rPr lang="en" altLang="zh-CN" dirty="0">
                <a:hlinkClick r:id="rId3"/>
              </a:rPr>
              <a:t>https://www.elastic.co/cn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AB2124-56A4-8D44-8154-5B1AFB07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12" y="2006584"/>
            <a:ext cx="9355710" cy="3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6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652622-88CF-5347-93BA-DACE067B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08" y="1239127"/>
            <a:ext cx="8707164" cy="51051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1CAEA4A-377C-CD47-87DA-89ACCF01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22" y="1189203"/>
            <a:ext cx="1631075" cy="9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E41CA8-59B3-FA49-92DC-9509E57A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510" y="1417911"/>
            <a:ext cx="8651660" cy="4260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7F3B96-2A00-704A-BDA2-B6A9D5C4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790" y="1179309"/>
            <a:ext cx="179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5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业务场景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lvl="1"/>
            <a:r>
              <a:rPr kumimoji="1" lang="zh-CN" altLang="en-US" sz="1600" dirty="0"/>
              <a:t>搜索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0AEC6-2BF1-F94F-91AC-0EB47FA9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76" y="1239127"/>
            <a:ext cx="1753914" cy="8944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D85B79-06AA-C041-BB2E-56A5415E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056" y="1942563"/>
            <a:ext cx="6495393" cy="2972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74A7AC-01B2-EE4E-89A8-13F4B7E1D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26" y="1590956"/>
            <a:ext cx="1333500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122DE-FC68-4848-B66B-11499D9F3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699" y="4255375"/>
            <a:ext cx="1333500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E7897C-A880-C744-AD52-6E774EF89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325" y="1176528"/>
            <a:ext cx="1333500" cy="894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1B457-13D1-4542-8118-1A90B3EC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560" y="1663632"/>
            <a:ext cx="950529" cy="8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2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业务场景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lvl="1"/>
            <a:r>
              <a:rPr kumimoji="1" lang="zh-CN" altLang="en-US" sz="1600" dirty="0"/>
              <a:t>日志管理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0AEC6-2BF1-F94F-91AC-0EB47FA9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76" y="1239127"/>
            <a:ext cx="1753914" cy="8944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74A7AC-01B2-EE4E-89A8-13F4B7E1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926" y="1590956"/>
            <a:ext cx="1333500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122DE-FC68-4848-B66B-11499D9F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699" y="4255375"/>
            <a:ext cx="1333500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E7897C-A880-C744-AD52-6E774EF8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176528"/>
            <a:ext cx="1333500" cy="894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1B457-13D1-4542-8118-1A90B3EC1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60" y="1663632"/>
            <a:ext cx="950529" cy="8147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8D17849-17FC-614C-8347-66FB2546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03" y="1751624"/>
            <a:ext cx="9036199" cy="38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0736"/>
      </p:ext>
    </p:extLst>
  </p:cSld>
  <p:clrMapOvr>
    <a:masterClrMapping/>
  </p:clrMapOvr>
</p:sld>
</file>

<file path=ppt/theme/theme1.xml><?xml version="1.0" encoding="utf-8"?>
<a:theme xmlns:a="http://schemas.openxmlformats.org/drawingml/2006/main" name="9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73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E76800"/>
      </a:accent6>
      <a:hlink>
        <a:srgbClr val="FFCC66"/>
      </a:hlink>
      <a:folHlink>
        <a:srgbClr val="C0C0C0"/>
      </a:folHlink>
    </a:clrScheme>
    <a:fontScheme name="9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5C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73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E76800"/>
      </a:accent6>
      <a:hlink>
        <a:srgbClr val="FFCC66"/>
      </a:hlink>
      <a:folHlink>
        <a:srgbClr val="C0C0C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5C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27982</TotalTime>
  <Words>812</Words>
  <Application>Microsoft Macintosh PowerPoint</Application>
  <PresentationFormat>宽屏</PresentationFormat>
  <Paragraphs>281</Paragraphs>
  <Slides>43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Microsoft YaHei</vt:lpstr>
      <vt:lpstr>Microsoft YaHei</vt:lpstr>
      <vt:lpstr>Arial</vt:lpstr>
      <vt:lpstr>Calibri</vt:lpstr>
      <vt:lpstr>Wingdings</vt:lpstr>
      <vt:lpstr>9_Default Design</vt:lpstr>
      <vt:lpstr>4_Default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ES分词主要分为三部分   1. Character Filters: 原始文本处理（如：去掉HTML标签）  2. Tokenizer： 切分（如：按照空格）  3. Token Filters： 处理切分后的每个单词（大写转小写，去掉无意义词，近义词）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87</cp:revision>
  <dcterms:created xsi:type="dcterms:W3CDTF">2019-10-05T11:19:48Z</dcterms:created>
  <dcterms:modified xsi:type="dcterms:W3CDTF">2019-10-28T22:58:00Z</dcterms:modified>
</cp:coreProperties>
</file>